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300" r:id="rId3"/>
    <p:sldId id="265" r:id="rId4"/>
    <p:sldId id="289" r:id="rId5"/>
    <p:sldId id="257" r:id="rId6"/>
    <p:sldId id="258" r:id="rId7"/>
    <p:sldId id="259" r:id="rId8"/>
    <p:sldId id="260" r:id="rId9"/>
    <p:sldId id="290" r:id="rId10"/>
    <p:sldId id="309" r:id="rId11"/>
    <p:sldId id="269" r:id="rId12"/>
    <p:sldId id="271" r:id="rId13"/>
    <p:sldId id="291" r:id="rId14"/>
    <p:sldId id="272" r:id="rId15"/>
    <p:sldId id="292" r:id="rId16"/>
    <p:sldId id="273" r:id="rId17"/>
    <p:sldId id="275" r:id="rId18"/>
    <p:sldId id="299" r:id="rId19"/>
    <p:sldId id="294" r:id="rId20"/>
    <p:sldId id="276" r:id="rId21"/>
    <p:sldId id="295" r:id="rId22"/>
    <p:sldId id="277" r:id="rId23"/>
    <p:sldId id="280" r:id="rId24"/>
    <p:sldId id="302" r:id="rId25"/>
    <p:sldId id="301" r:id="rId26"/>
    <p:sldId id="296" r:id="rId27"/>
    <p:sldId id="284" r:id="rId28"/>
    <p:sldId id="297" r:id="rId29"/>
    <p:sldId id="303" r:id="rId30"/>
    <p:sldId id="304" r:id="rId31"/>
    <p:sldId id="305" r:id="rId32"/>
    <p:sldId id="306" r:id="rId33"/>
    <p:sldId id="298" r:id="rId34"/>
    <p:sldId id="307" r:id="rId35"/>
    <p:sldId id="308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4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5" autoAdjust="0"/>
    <p:restoredTop sz="94432" autoAdjust="0"/>
  </p:normalViewPr>
  <p:slideViewPr>
    <p:cSldViewPr snapToGrid="0">
      <p:cViewPr varScale="1">
        <p:scale>
          <a:sx n="114" d="100"/>
          <a:sy n="114" d="100"/>
        </p:scale>
        <p:origin x="120" y="4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7556A-023B-45B2-9CAF-CC057601D619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E7212-273D-4189-8953-F2F6F7953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615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776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09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51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918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314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390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547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889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30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88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1650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525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8275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95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845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6214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5318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6584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645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E7212-273D-4189-8953-F2F6F7953B0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553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02020-D248-E037-8736-044C944E75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0674AA-2FBE-65B4-BF4B-C2BE4F9E32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AA9CA5-D2A9-7524-5BC0-B03684158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A73A-91F2-4964-A8C6-40A75C832001}" type="datetimeFigureOut">
              <a:rPr lang="en-US" smtClean="0"/>
              <a:t>1/15/2024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BEF9D-FB9F-7A43-634E-673BEB240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0F51A-C6AB-3CAA-5C91-FD40B02A9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9EE5-D914-4F43-B9C0-33021995FC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73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C08F0-35F9-98AC-0820-8B7462F13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42AC8-10D5-DAF0-EBD2-8D337287F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27919-E1F1-A102-0AE8-6D52F3A89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A73A-91F2-4964-A8C6-40A75C832001}" type="datetimeFigureOut">
              <a:rPr lang="en-US" smtClean="0"/>
              <a:t>1/15/2024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8330E-9C54-C131-4D41-85E7FD1C2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0F90F-218F-73C6-2700-D55E38D77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9EE5-D914-4F43-B9C0-33021995FC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35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0E533-1DB9-31D6-FEAC-BAFB89799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E9910-990D-720B-AADE-1DF557B02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CF1C2-C261-2A9B-ECEA-CCA0DC7CA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A73A-91F2-4964-A8C6-40A75C832001}" type="datetimeFigureOut">
              <a:rPr lang="en-US" smtClean="0"/>
              <a:t>1/15/2024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52324-2479-A82F-3600-CBB353C2A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EB78C-41D9-22B1-3052-8E5A766E1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9EE5-D914-4F43-B9C0-33021995FC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017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4EA6B-DA5A-1A5F-184C-AACBEDA1B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CA141-A1AA-AB22-6A86-8E1697C617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A03591-3814-EBA0-35A3-C8988E4AC4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02EE1-9E41-45A1-3658-38411D307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A73A-91F2-4964-A8C6-40A75C832001}" type="datetimeFigureOut">
              <a:rPr lang="en-US" smtClean="0"/>
              <a:t>1/15/2024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B83961-51D7-EDC0-0BBF-BCAD03C6A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300A5-56A8-2B60-F311-280096179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9EE5-D914-4F43-B9C0-33021995FC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4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56449-71FC-95F9-35A0-535608A25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24E73-8990-E588-1EF6-6EF57F1B7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FACA0-A1A5-030E-B9DD-60DA6770CF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84B4E8-EF75-CF01-531D-8048939246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5C4431-C66D-56D5-C570-C86F15B719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D377E0-89A4-D258-A7AA-F6CA88D2E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A73A-91F2-4964-A8C6-40A75C832001}" type="datetimeFigureOut">
              <a:rPr lang="en-US" smtClean="0"/>
              <a:t>1/15/2024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19B54A-55E5-7503-4F64-7E95F9C7C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1C9CE2-0569-779A-8001-D747F7E31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9EE5-D914-4F43-B9C0-33021995FC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224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2A66F-0CDD-69A6-5718-86665ABB6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F51222-394B-44C5-CA3D-23CED313A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A73A-91F2-4964-A8C6-40A75C832001}" type="datetimeFigureOut">
              <a:rPr lang="en-US" smtClean="0"/>
              <a:t>1/15/2024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5574E6-6BA3-174A-42B1-D58B0578F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CB1045-2D0F-AF1B-DCBB-F2C1DCB06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9EE5-D914-4F43-B9C0-33021995FC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158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78B14E-7C2C-D326-2D94-857CB722E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A73A-91F2-4964-A8C6-40A75C832001}" type="datetimeFigureOut">
              <a:rPr lang="en-US" smtClean="0"/>
              <a:t>1/15/2024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BA6003-77ED-4A3F-A6A5-145BCFDCB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BBD80-FB69-FE94-6374-7AF661DEF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9EE5-D914-4F43-B9C0-33021995FC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773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D4017-A878-8CFC-45C6-4BC1846BC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444CE-E4A5-A422-3453-D1967047A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A8DB6-0653-41DA-1244-5F4B5D9D85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B3A159-C6BE-86D9-C2DE-572DB98EC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A73A-91F2-4964-A8C6-40A75C832001}" type="datetimeFigureOut">
              <a:rPr lang="en-US" smtClean="0"/>
              <a:t>1/15/2024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235572-F9DC-D579-59DE-A03D82224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0ADA00-1DDC-8AC5-7975-2EF0A46C9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9EE5-D914-4F43-B9C0-33021995FC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35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6CEC6-E1A6-DB21-9736-592FE3219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1EDA6B-B57E-7516-75F9-B0D034504A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06266-80C1-C675-7047-1815C581A8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46E962-CF63-0E1A-48F6-914662379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A73A-91F2-4964-A8C6-40A75C832001}" type="datetimeFigureOut">
              <a:rPr lang="en-US" smtClean="0"/>
              <a:t>1/15/2024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4A8894-CC03-42AE-A53F-32A0D46AE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3A1671-5105-AC2D-B38E-7614F8C6C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9EE5-D914-4F43-B9C0-33021995FC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032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3A2B8-EA39-FC13-69E8-DA2C2203D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905E9B-E6C3-976F-6AD3-9EF7ACC5F7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353F7-2B34-A205-31CB-C5BBC14FF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A73A-91F2-4964-A8C6-40A75C832001}" type="datetimeFigureOut">
              <a:rPr lang="en-US" smtClean="0"/>
              <a:t>1/15/2024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F0429-48DE-4CDF-40E8-3D8C670AA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E0D0D-4DE5-1E05-0314-8126CF24C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9EE5-D914-4F43-B9C0-33021995FC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259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DE7C80-3F1F-38E4-857C-674457BC82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73F4A4-055C-6A66-B266-AD5C83727C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06068-DFA0-4B5D-6A0A-68D75C40A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A73A-91F2-4964-A8C6-40A75C832001}" type="datetimeFigureOut">
              <a:rPr lang="en-US" smtClean="0"/>
              <a:t>1/15/2024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875F9-9252-6CBB-C00B-E5157BAE4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337C3-DFC1-BD58-ACC6-46EB7ADDC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9EE5-D914-4F43-B9C0-33021995FC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385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306E17-698B-3117-222B-1F5A8FC1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55D8A-4E0A-39BB-FBC2-BB1D96026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97804-4B46-470B-2E06-F70613A706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5A73A-91F2-4964-A8C6-40A75C832001}" type="datetimeFigureOut">
              <a:rPr lang="en-US" smtClean="0"/>
              <a:t>1/15/2024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ACAE7-421E-17F3-1C65-8F73CAC087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7B740-04FF-296C-29C7-5DAD05EB9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F9EE5-D914-4F43-B9C0-33021995FC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195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7C658-6AD3-E2DF-671F-6E4B39E8A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00656"/>
            <a:ext cx="9144000" cy="1847418"/>
          </a:xfrm>
        </p:spPr>
        <p:txBody>
          <a:bodyPr>
            <a:normAutofit/>
          </a:bodyPr>
          <a:lstStyle/>
          <a:p>
            <a:r>
              <a:rPr lang="en-US" dirty="0"/>
              <a:t>Algorithmic Bayesian Epistemology</a:t>
            </a:r>
            <a:endParaRPr lang="en-US" sz="40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2EF0C-EAB2-0662-831D-510AA893E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32250"/>
            <a:ext cx="9144000" cy="1655762"/>
          </a:xfrm>
        </p:spPr>
        <p:txBody>
          <a:bodyPr/>
          <a:lstStyle/>
          <a:p>
            <a:r>
              <a:rPr lang="en-US" dirty="0"/>
              <a:t>Eric Neyman</a:t>
            </a:r>
          </a:p>
          <a:p>
            <a:r>
              <a:rPr lang="en-US" dirty="0"/>
              <a:t>January 24, 2024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7A51BA-DF5F-84CF-B01F-8121334CA000}"/>
              </a:ext>
            </a:extLst>
          </p:cNvPr>
          <p:cNvSpPr txBox="1"/>
          <p:nvPr/>
        </p:nvSpPr>
        <p:spPr>
          <a:xfrm>
            <a:off x="0" y="4823113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Supervised by Tim Roughgarden</a:t>
            </a:r>
          </a:p>
        </p:txBody>
      </p:sp>
    </p:spTree>
    <p:extLst>
      <p:ext uri="{BB962C8B-B14F-4D97-AF65-F5344CB8AC3E}">
        <p14:creationId xmlns:p14="http://schemas.microsoft.com/office/powerpoint/2010/main" val="4096221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4663-E0CB-6BCF-96C6-D9372D98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B00D2-11FB-1A7A-EFD3-CD62B77D1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9028"/>
          </a:xfrm>
        </p:spPr>
        <p:txBody>
          <a:bodyPr/>
          <a:lstStyle/>
          <a:p>
            <a:r>
              <a:rPr lang="en-US" dirty="0"/>
              <a:t>What is algorithmic Bayesian epistemology?</a:t>
            </a:r>
          </a:p>
          <a:p>
            <a:r>
              <a:rPr lang="en-US" dirty="0"/>
              <a:t>Technical content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Incentivizing precise forecasts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Arbitrage-free contract functions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Quasi-arithmetic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Learning weights for logarithmic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Robust aggregation of substitutable signals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When does agreement imply accuracy?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Deductive circuit estimation</a:t>
            </a:r>
          </a:p>
        </p:txBody>
      </p:sp>
    </p:spTree>
    <p:extLst>
      <p:ext uri="{BB962C8B-B14F-4D97-AF65-F5344CB8AC3E}">
        <p14:creationId xmlns:p14="http://schemas.microsoft.com/office/powerpoint/2010/main" val="242526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4663-E0CB-6BCF-96C6-D9372D98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B00D2-11FB-1A7A-EFD3-CD62B77D1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9028"/>
          </a:xfrm>
        </p:spPr>
        <p:txBody>
          <a:bodyPr/>
          <a:lstStyle/>
          <a:p>
            <a:r>
              <a:rPr lang="en-US" dirty="0"/>
              <a:t>What is algorithmic Bayesian epistemology?</a:t>
            </a:r>
          </a:p>
          <a:p>
            <a:r>
              <a:rPr lang="en-US" dirty="0"/>
              <a:t>Technical content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Incentivizing precise forecasts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Arbitrage-free contract functions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5"/>
                </a:solidFill>
              </a:rPr>
              <a:t>Quasi-arithmetic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Learning weights for logarithmic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5"/>
                </a:solidFill>
              </a:rPr>
              <a:t>Robust aggregation of substitutable signals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When does agreement imply accuracy?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5"/>
                </a:solidFill>
              </a:rPr>
              <a:t>Deductive circuit estimation</a:t>
            </a:r>
          </a:p>
          <a:p>
            <a:r>
              <a:rPr lang="en-US" dirty="0"/>
              <a:t>Conclusion: the most exciting questions in ABE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DA5C14-55DF-EFF3-64FB-A72DAD90E161}"/>
              </a:ext>
            </a:extLst>
          </p:cNvPr>
          <p:cNvSpPr txBox="1"/>
          <p:nvPr/>
        </p:nvSpPr>
        <p:spPr>
          <a:xfrm>
            <a:off x="7897402" y="3623474"/>
            <a:ext cx="39211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The </a:t>
            </a:r>
            <a:r>
              <a:rPr lang="en-US" i="1" dirty="0">
                <a:solidFill>
                  <a:schemeClr val="accent5"/>
                </a:solidFill>
              </a:rPr>
              <a:t>blue chapters</a:t>
            </a:r>
            <a:r>
              <a:rPr lang="en-US" i="1" dirty="0"/>
              <a:t> are my favorite contributions! They will be accompanied by “future directions” slides.</a:t>
            </a:r>
          </a:p>
        </p:txBody>
      </p:sp>
    </p:spTree>
    <p:extLst>
      <p:ext uri="{BB962C8B-B14F-4D97-AF65-F5344CB8AC3E}">
        <p14:creationId xmlns:p14="http://schemas.microsoft.com/office/powerpoint/2010/main" val="32379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4663-E0CB-6BCF-96C6-D9372D98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B00D2-11FB-1A7A-EFD3-CD62B77D1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9028"/>
          </a:xfrm>
        </p:spPr>
        <p:txBody>
          <a:bodyPr/>
          <a:lstStyle/>
          <a:p>
            <a:r>
              <a:rPr lang="en-US" b="1" dirty="0"/>
              <a:t>What is algorithmic Bayesian epistemology?</a:t>
            </a:r>
          </a:p>
          <a:p>
            <a:r>
              <a:rPr lang="en-US" dirty="0"/>
              <a:t>Technical content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Incentivizing precise forecasts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Arbitrage-free contract functions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Quasi-arithmetic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Learning weights for logarithmic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Robust aggregation of substitutable signals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When does agreement imply accuracy?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Deductive circuit estimation</a:t>
            </a:r>
          </a:p>
          <a:p>
            <a:r>
              <a:rPr lang="en-US" dirty="0"/>
              <a:t>Conclusion: the most exciting questions in ABE</a:t>
            </a:r>
          </a:p>
        </p:txBody>
      </p:sp>
    </p:spTree>
    <p:extLst>
      <p:ext uri="{BB962C8B-B14F-4D97-AF65-F5344CB8AC3E}">
        <p14:creationId xmlns:p14="http://schemas.microsoft.com/office/powerpoint/2010/main" val="3582848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BB6F3-AA01-97FA-27DA-CCBE98F84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epistemology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2DA67-AFD1-246D-81F9-3982AFB99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Epistemology:</a:t>
            </a:r>
            <a:r>
              <a:rPr lang="en-US" dirty="0"/>
              <a:t> the study of knowledge and uncertainty</a:t>
            </a:r>
          </a:p>
          <a:p>
            <a:r>
              <a:rPr lang="en-US" b="1" dirty="0"/>
              <a:t>Bayesian</a:t>
            </a:r>
            <a:r>
              <a:rPr lang="en-US" dirty="0"/>
              <a:t> epistemology: a formal approach to epistemology that interprets beliefs as subjective probabilities over outcomes</a:t>
            </a:r>
          </a:p>
          <a:p>
            <a:pPr lvl="1"/>
            <a:r>
              <a:rPr lang="en-US" dirty="0"/>
              <a:t>Observer assigns probabilities to uncertain events and updates those probabilities in light of new evidence</a:t>
            </a:r>
          </a:p>
        </p:txBody>
      </p:sp>
    </p:spTree>
    <p:extLst>
      <p:ext uri="{BB962C8B-B14F-4D97-AF65-F5344CB8AC3E}">
        <p14:creationId xmlns:p14="http://schemas.microsoft.com/office/powerpoint/2010/main" val="1466286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BA018-EFE3-8F5A-075B-D014E57A4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algorithmic lens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982CD-6F6D-6077-280F-211198669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730948" cy="4854245"/>
          </a:xfrm>
        </p:spPr>
        <p:txBody>
          <a:bodyPr>
            <a:normAutofit/>
          </a:bodyPr>
          <a:lstStyle/>
          <a:p>
            <a:r>
              <a:rPr lang="en-US" dirty="0"/>
              <a:t>Many theoretical questions are optimization questions: </a:t>
            </a:r>
            <a:r>
              <a:rPr lang="en-US" i="1" dirty="0"/>
              <a:t>what is the optimal solution to problem X?</a:t>
            </a:r>
            <a:endParaRPr lang="en-US" dirty="0"/>
          </a:p>
          <a:p>
            <a:r>
              <a:rPr lang="en-US" dirty="0"/>
              <a:t>Example: welfare-maximizing auctions</a:t>
            </a:r>
          </a:p>
          <a:p>
            <a:pPr lvl="1"/>
            <a:r>
              <a:rPr lang="en-US" dirty="0"/>
              <a:t>Economist’s solution: VCG (find optimal allocation, charge bidders their externalities)</a:t>
            </a:r>
          </a:p>
          <a:p>
            <a:pPr lvl="1"/>
            <a:r>
              <a:rPr lang="en-US" dirty="0"/>
              <a:t>Computer scientist’s complaint: this can’t be done efficiently!</a:t>
            </a:r>
          </a:p>
          <a:p>
            <a:pPr lvl="2"/>
            <a:r>
              <a:rPr lang="en-US" dirty="0"/>
              <a:t>Algorithmic lens: how can you achieve </a:t>
            </a:r>
            <a:r>
              <a:rPr lang="en-US" b="1" dirty="0"/>
              <a:t>approximately optimal welfare</a:t>
            </a:r>
            <a:r>
              <a:rPr lang="en-US" dirty="0"/>
              <a:t> in </a:t>
            </a:r>
            <a:r>
              <a:rPr lang="en-US" b="1" dirty="0"/>
              <a:t>polynomial computation + communication?</a:t>
            </a:r>
            <a:endParaRPr lang="en-US" dirty="0"/>
          </a:p>
          <a:p>
            <a:r>
              <a:rPr lang="en-US" dirty="0"/>
              <a:t>Instead of finding the </a:t>
            </a:r>
            <a:r>
              <a:rPr lang="en-US" i="1" dirty="0"/>
              <a:t>optimal</a:t>
            </a:r>
            <a:r>
              <a:rPr lang="en-US" dirty="0"/>
              <a:t> solution, looking for </a:t>
            </a:r>
            <a:r>
              <a:rPr lang="en-US" b="1" dirty="0"/>
              <a:t>satisfactory solutions</a:t>
            </a:r>
            <a:r>
              <a:rPr lang="en-US" dirty="0"/>
              <a:t> that </a:t>
            </a:r>
            <a:r>
              <a:rPr lang="en-US" b="1" dirty="0"/>
              <a:t>adhere to real-world constraints</a:t>
            </a:r>
          </a:p>
          <a:p>
            <a:pPr lvl="1"/>
            <a:r>
              <a:rPr lang="en-US" dirty="0"/>
              <a:t>Coined at Berkeley by members of Theory of Computing research group </a:t>
            </a:r>
            <a:r>
              <a:rPr lang="en-US" i="1" dirty="0"/>
              <a:t>c.</a:t>
            </a:r>
            <a:r>
              <a:rPr lang="en-US" dirty="0"/>
              <a:t> 2000</a:t>
            </a:r>
          </a:p>
        </p:txBody>
      </p:sp>
    </p:spTree>
    <p:extLst>
      <p:ext uri="{BB962C8B-B14F-4D97-AF65-F5344CB8AC3E}">
        <p14:creationId xmlns:p14="http://schemas.microsoft.com/office/powerpoint/2010/main" val="69988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BF36F-7B77-7652-507B-07F170758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Algorithmic Bayesian epistemology (ABE)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E07B5-8A66-4F2B-FEB8-4109DB824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17575"/>
          </a:xfrm>
        </p:spPr>
        <p:txBody>
          <a:bodyPr/>
          <a:lstStyle/>
          <a:p>
            <a:r>
              <a:rPr lang="en-US" dirty="0"/>
              <a:t>The application of the algorithmic lens to Bayesian epistemology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602E5D-A765-ACA4-2117-74A9AC3714D6}"/>
              </a:ext>
            </a:extLst>
          </p:cNvPr>
          <p:cNvSpPr txBox="1"/>
          <p:nvPr/>
        </p:nvSpPr>
        <p:spPr>
          <a:xfrm>
            <a:off x="1565532" y="2878137"/>
            <a:ext cx="90609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A question belongs to the field of </a:t>
            </a:r>
            <a:r>
              <a:rPr lang="en-US" sz="2800" b="1" i="1" dirty="0"/>
              <a:t>algorithmic Bayesian epistemology (ABE) </a:t>
            </a:r>
            <a:r>
              <a:rPr lang="en-US" sz="2800" i="1" dirty="0"/>
              <a:t>if it involves reasoning about uncertainty from a Bayesian perspective, but under constraints that prevent complete assimilation of all existing information.</a:t>
            </a:r>
          </a:p>
        </p:txBody>
      </p:sp>
    </p:spTree>
    <p:extLst>
      <p:ext uri="{BB962C8B-B14F-4D97-AF65-F5344CB8AC3E}">
        <p14:creationId xmlns:p14="http://schemas.microsoft.com/office/powerpoint/2010/main" val="1705586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92BE5-7D6A-FFD6-BA96-3EBF159A8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kinds of constraints?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A5E13-F368-548E-D239-4F415F806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5807"/>
          </a:xfrm>
        </p:spPr>
        <p:txBody>
          <a:bodyPr/>
          <a:lstStyle/>
          <a:p>
            <a:r>
              <a:rPr lang="en-US" dirty="0"/>
              <a:t>Computational constraints</a:t>
            </a:r>
          </a:p>
          <a:p>
            <a:pPr lvl="1"/>
            <a:r>
              <a:rPr lang="en-US" dirty="0"/>
              <a:t>Approximating Bayesian inference</a:t>
            </a:r>
          </a:p>
          <a:p>
            <a:r>
              <a:rPr lang="en-US" dirty="0"/>
              <a:t>Informational constraints</a:t>
            </a:r>
          </a:p>
          <a:p>
            <a:pPr lvl="1"/>
            <a:r>
              <a:rPr lang="en-US" dirty="0"/>
              <a:t>Forecast aggregation under incomplete information</a:t>
            </a:r>
          </a:p>
          <a:p>
            <a:r>
              <a:rPr lang="en-US" dirty="0"/>
              <a:t>Communication constraints</a:t>
            </a:r>
          </a:p>
          <a:p>
            <a:pPr lvl="1"/>
            <a:r>
              <a:rPr lang="en-US" dirty="0"/>
              <a:t>Agreement protocols</a:t>
            </a:r>
          </a:p>
          <a:p>
            <a:r>
              <a:rPr lang="en-US" dirty="0"/>
              <a:t>Strategic constraints</a:t>
            </a:r>
          </a:p>
          <a:p>
            <a:pPr lvl="1"/>
            <a:r>
              <a:rPr lang="en-US" dirty="0"/>
              <a:t>Prediction markets</a:t>
            </a:r>
          </a:p>
        </p:txBody>
      </p:sp>
    </p:spTree>
    <p:extLst>
      <p:ext uri="{BB962C8B-B14F-4D97-AF65-F5344CB8AC3E}">
        <p14:creationId xmlns:p14="http://schemas.microsoft.com/office/powerpoint/2010/main" val="336542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4663-E0CB-6BCF-96C6-D9372D98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B00D2-11FB-1A7A-EFD3-CD62B77D1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9028"/>
          </a:xfrm>
        </p:spPr>
        <p:txBody>
          <a:bodyPr/>
          <a:lstStyle/>
          <a:p>
            <a:r>
              <a:rPr lang="en-US" dirty="0"/>
              <a:t>What is algorithmic Bayesian epistemology?</a:t>
            </a:r>
          </a:p>
          <a:p>
            <a:r>
              <a:rPr lang="en-US" b="1" dirty="0"/>
              <a:t>Technical content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Incentivizing precise forecasts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Arbitrage-free contract functions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Quasi-arithmetic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Learning weights for logarithmic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Robust aggregation of substitutable signals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When does agreement imply accuracy?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Deductive circuit estimation</a:t>
            </a:r>
          </a:p>
          <a:p>
            <a:r>
              <a:rPr lang="en-US" dirty="0"/>
              <a:t>Conclusion: the most exciting questions in ABE</a:t>
            </a:r>
          </a:p>
        </p:txBody>
      </p:sp>
    </p:spTree>
    <p:extLst>
      <p:ext uri="{BB962C8B-B14F-4D97-AF65-F5344CB8AC3E}">
        <p14:creationId xmlns:p14="http://schemas.microsoft.com/office/powerpoint/2010/main" val="3479120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4663-E0CB-6BCF-96C6-D9372D98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on proper scoring rules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CB00D2-11FB-1A7A-EFD3-CD62B77D18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10719547" cy="4770157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You want to elicit the probability that it will rain tomorrow from an expert</a:t>
                </a:r>
              </a:p>
              <a:p>
                <a:pPr lvl="1"/>
                <a:r>
                  <a:rPr lang="en-US" dirty="0"/>
                  <a:t>A </a:t>
                </a:r>
                <a:r>
                  <a:rPr lang="en-US" b="1" dirty="0"/>
                  <a:t>scoring rule</a:t>
                </a:r>
                <a:r>
                  <a:rPr lang="en-US" dirty="0"/>
                  <a:t> is a way of paying the expert depending on their forecast and whether or not it rains</a:t>
                </a:r>
              </a:p>
              <a:p>
                <a:pPr lvl="1"/>
                <a:r>
                  <a:rPr lang="en-US" dirty="0"/>
                  <a:t>A scoring rule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/>
                  <a:t>proper</a:t>
                </a:r>
                <a:r>
                  <a:rPr lang="en-US" dirty="0"/>
                  <a:t> if the expert is incentivized to report their true belief</a:t>
                </a:r>
                <a:endParaRPr lang="en-US" b="1" dirty="0"/>
              </a:p>
              <a:p>
                <a:r>
                  <a:rPr lang="en-US" b="1" dirty="0"/>
                  <a:t>Example 1:</a:t>
                </a:r>
                <a:r>
                  <a:rPr lang="en-US" dirty="0"/>
                  <a:t> quadratic (Brier) scoring rule</a:t>
                </a:r>
              </a:p>
              <a:p>
                <a:pPr lvl="1"/>
                <a:r>
                  <a:rPr lang="en-US" dirty="0"/>
                  <a:t>Penalty based on expert’s squared error</a:t>
                </a:r>
              </a:p>
              <a:p>
                <a:pPr lvl="1"/>
                <a:r>
                  <a:rPr lang="en-US" dirty="0"/>
                  <a:t>If expert says 70% chance of rain, penalty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0.3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if it rains,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0.7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if it doesn’t</a:t>
                </a:r>
              </a:p>
              <a:p>
                <a:r>
                  <a:rPr lang="en-US" b="1" dirty="0"/>
                  <a:t>Example 2:</a:t>
                </a:r>
                <a:r>
                  <a:rPr lang="en-US" dirty="0"/>
                  <a:t> logarithmic scoring rule</a:t>
                </a:r>
              </a:p>
              <a:p>
                <a:pPr lvl="1"/>
                <a:r>
                  <a:rPr lang="en-US" dirty="0"/>
                  <a:t>Score = log of probability assigned to outcome</a:t>
                </a:r>
              </a:p>
              <a:p>
                <a:pPr lvl="1"/>
                <a:r>
                  <a:rPr lang="en-US" dirty="0"/>
                  <a:t>If expert says 70% chance of rain, score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0.7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 if it rains,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0.3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 if it doesn’t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CB00D2-11FB-1A7A-EFD3-CD62B77D18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10719547" cy="4770157"/>
              </a:xfrm>
              <a:blipFill>
                <a:blip r:embed="rId3"/>
                <a:stretch>
                  <a:fillRect l="-966" t="-2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389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9DD92-84CF-3C5D-C3C3-D079FA38F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Incentivizing precision (1/2) </a:t>
            </a:r>
            <a:br>
              <a:rPr lang="en-US" dirty="0"/>
            </a:br>
            <a:r>
              <a:rPr lang="en-US" sz="29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(Joint work with George Noarov and Matt Weinberg)</a:t>
            </a:r>
            <a:endParaRPr lang="en-US" sz="2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00A7FA-32E9-D8E6-97D6-EC366CC8BD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1183472" cy="4830494"/>
              </a:xfrm>
            </p:spPr>
            <p:txBody>
              <a:bodyPr/>
              <a:lstStyle/>
              <a:p>
                <a:r>
                  <a:rPr lang="en-US" dirty="0"/>
                  <a:t>All proper scoring rules incentivize </a:t>
                </a:r>
                <a:r>
                  <a:rPr lang="en-US" i="1" dirty="0"/>
                  <a:t>accuracy</a:t>
                </a:r>
                <a:r>
                  <a:rPr lang="en-US" dirty="0"/>
                  <a:t> in forecasts, but what about </a:t>
                </a:r>
                <a:r>
                  <a:rPr lang="en-US" i="1" dirty="0"/>
                  <a:t>precision?</a:t>
                </a:r>
              </a:p>
              <a:p>
                <a:pPr lvl="1"/>
                <a:r>
                  <a:rPr lang="en-US" dirty="0"/>
                  <a:t>Which proper scoring rule most incentivizes experts to do research before reporting a forecast?</a:t>
                </a:r>
              </a:p>
              <a:p>
                <a:r>
                  <a:rPr lang="en-US" dirty="0"/>
                  <a:t>Coin with bias uniformly chosen from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Expert can flip coin at small cost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per flip</a:t>
                </a:r>
              </a:p>
              <a:p>
                <a:pPr lvl="1"/>
                <a:r>
                  <a:rPr lang="en-US" dirty="0"/>
                  <a:t>Expert will report a forecast and be scored according to a scoring rule</a:t>
                </a:r>
              </a:p>
              <a:p>
                <a:r>
                  <a:rPr lang="en-US" dirty="0"/>
                  <a:t>Which proper scoring rule incentivizes expert to flip the coin a lot?</a:t>
                </a:r>
              </a:p>
              <a:p>
                <a:pPr lvl="1"/>
                <a:r>
                  <a:rPr lang="en-US" dirty="0"/>
                  <a:t>As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dirty="0"/>
                  <a:t>, which proper scoring rule minimizes expert’s expected error?</a:t>
                </a:r>
              </a:p>
              <a:p>
                <a:r>
                  <a:rPr lang="en-US" dirty="0"/>
                  <a:t>We define an </a:t>
                </a:r>
                <a:r>
                  <a:rPr lang="en-US" b="1" dirty="0"/>
                  <a:t>incentivization index</a:t>
                </a:r>
                <a:r>
                  <a:rPr lang="en-US" dirty="0"/>
                  <a:t> to measure this</a:t>
                </a:r>
              </a:p>
              <a:p>
                <a:pPr lvl="1"/>
                <a:r>
                  <a:rPr lang="en-US" dirty="0"/>
                  <a:t>And then optimize the index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00A7FA-32E9-D8E6-97D6-EC366CC8BD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1183472" cy="4830494"/>
              </a:xfrm>
              <a:blipFill>
                <a:blip r:embed="rId2"/>
                <a:stretch>
                  <a:fillRect l="-926" t="-2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216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99361-F32E-CC46-ED35-A470C5B80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Incentivizing precision (2/2)</a:t>
            </a:r>
            <a:br>
              <a:rPr lang="en-US" dirty="0"/>
            </a:br>
            <a:r>
              <a:rPr lang="en-US" sz="29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(Joint work with George Noarov and Matt Weinberg)</a:t>
            </a:r>
            <a:endParaRPr lang="en-US" sz="29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308B33-C9EE-466A-E472-CDA1DE3F0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840" y="2439058"/>
            <a:ext cx="6462320" cy="31244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5AF49C-4AE6-B4F9-52AC-37C828F46AE0}"/>
              </a:ext>
            </a:extLst>
          </p:cNvPr>
          <p:cNvSpPr txBox="1"/>
          <p:nvPr/>
        </p:nvSpPr>
        <p:spPr>
          <a:xfrm>
            <a:off x="2737617" y="5563529"/>
            <a:ext cx="6716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accent1"/>
                </a:solidFill>
              </a:rPr>
              <a:t>Quadratic</a:t>
            </a:r>
            <a:r>
              <a:rPr lang="en-US" i="1" dirty="0"/>
              <a:t> and </a:t>
            </a:r>
            <a:r>
              <a:rPr lang="en-US" i="1" dirty="0">
                <a:solidFill>
                  <a:schemeClr val="accent2"/>
                </a:solidFill>
              </a:rPr>
              <a:t>logarithmic</a:t>
            </a:r>
            <a:r>
              <a:rPr lang="en-US" i="1" dirty="0"/>
              <a:t> scoring rules, together with optimal scoring rules for minimizing expected </a:t>
            </a:r>
            <a:r>
              <a:rPr lang="en-US" i="1" dirty="0">
                <a:solidFill>
                  <a:schemeClr val="accent6"/>
                </a:solidFill>
              </a:rPr>
              <a:t>absolute error</a:t>
            </a:r>
            <a:r>
              <a:rPr lang="en-US" i="1" dirty="0"/>
              <a:t> and </a:t>
            </a:r>
            <a:r>
              <a:rPr lang="en-US" i="1" dirty="0">
                <a:solidFill>
                  <a:srgbClr val="FF0000"/>
                </a:solidFill>
              </a:rPr>
              <a:t>squared error</a:t>
            </a:r>
          </a:p>
        </p:txBody>
      </p:sp>
    </p:spTree>
    <p:extLst>
      <p:ext uri="{BB962C8B-B14F-4D97-AF65-F5344CB8AC3E}">
        <p14:creationId xmlns:p14="http://schemas.microsoft.com/office/powerpoint/2010/main" val="1799325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4663-E0CB-6BCF-96C6-D9372D98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B00D2-11FB-1A7A-EFD3-CD62B77D1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9028"/>
          </a:xfrm>
        </p:spPr>
        <p:txBody>
          <a:bodyPr/>
          <a:lstStyle/>
          <a:p>
            <a:r>
              <a:rPr lang="en-US" dirty="0"/>
              <a:t>What is algorithmic Bayesian epistemology?</a:t>
            </a:r>
          </a:p>
          <a:p>
            <a:r>
              <a:rPr lang="en-US" b="1" dirty="0"/>
              <a:t>Technical content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Incentivizing precise forecasts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Arbitrage-free contract functions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Quasi-arithmetic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Learning weights for logarithmic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Robust aggregation of substitutable signals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When does agreement imply accuracy?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Deductive circuit estimation</a:t>
            </a:r>
          </a:p>
          <a:p>
            <a:r>
              <a:rPr lang="en-US" dirty="0"/>
              <a:t>Conclusion: the most exciting questions in ABE</a:t>
            </a:r>
          </a:p>
        </p:txBody>
      </p:sp>
    </p:spTree>
    <p:extLst>
      <p:ext uri="{BB962C8B-B14F-4D97-AF65-F5344CB8AC3E}">
        <p14:creationId xmlns:p14="http://schemas.microsoft.com/office/powerpoint/2010/main" val="1271461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D3FE9-E580-3013-44FA-BE42B32C1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Arbitrage-free contract functions</a:t>
            </a:r>
            <a:br>
              <a:rPr lang="en-US" dirty="0"/>
            </a:br>
            <a:r>
              <a:rPr lang="en-US" sz="29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(Joint work with Tim Roughgarden)</a:t>
            </a:r>
            <a:endParaRPr lang="en-US" sz="29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FFE0B5-4860-9860-C233-9818A85617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778656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Now suppose we have multiple experts. Experts can collude!</a:t>
                </a:r>
              </a:p>
              <a:p>
                <a:pPr lvl="1"/>
                <a:r>
                  <a:rPr lang="en-US" dirty="0"/>
                  <a:t>E.g.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is the quadratic scoring rule, and 3 experts believe 40%, 50%, 90%, they can all say 60% and profit, no matter the outcome (“arbitrage”)</a:t>
                </a:r>
              </a:p>
              <a:p>
                <a:r>
                  <a:rPr lang="en-US" dirty="0"/>
                  <a:t>What if experts’ scores are allowed to depend on </a:t>
                </a:r>
                <a:r>
                  <a:rPr lang="en-US" i="1" dirty="0"/>
                  <a:t>other experts’</a:t>
                </a:r>
                <a:r>
                  <a:rPr lang="en-US" dirty="0"/>
                  <a:t> reports?</a:t>
                </a:r>
              </a:p>
              <a:p>
                <a:pPr lvl="1"/>
                <a:r>
                  <a:rPr lang="en-US" dirty="0"/>
                  <a:t>This is called a </a:t>
                </a:r>
                <a:r>
                  <a:rPr lang="en-US" i="1" dirty="0"/>
                  <a:t>contract function</a:t>
                </a:r>
                <a:endParaRPr lang="en-US" dirty="0"/>
              </a:p>
              <a:p>
                <a:r>
                  <a:rPr lang="en-US" dirty="0"/>
                  <a:t>Do any contract functions prevent all arbitrage opportunities?</a:t>
                </a:r>
              </a:p>
              <a:p>
                <a:pPr lvl="1"/>
                <a:r>
                  <a:rPr lang="en-US" dirty="0"/>
                  <a:t>Yes! For expert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r>
                  <a:rPr lang="en-US" dirty="0"/>
                  <a:t>,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is average of other experts’ reports,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’s reward is</a:t>
                </a:r>
              </a:p>
              <a:p>
                <a:pPr marL="457200" lvl="1" indent="0">
                  <a:buNone/>
                </a:pPr>
                <a:endParaRPr lang="en-US" sz="1200" i="1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quad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quad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FFE0B5-4860-9860-C233-9818A85617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778656" cy="4351338"/>
              </a:xfrm>
              <a:blipFill>
                <a:blip r:embed="rId2"/>
                <a:stretch>
                  <a:fillRect l="-1018" t="-2241" r="-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2750B770-9B41-0584-D005-30DA11C565D1}"/>
              </a:ext>
            </a:extLst>
          </p:cNvPr>
          <p:cNvGrpSpPr/>
          <p:nvPr/>
        </p:nvGrpSpPr>
        <p:grpSpPr>
          <a:xfrm>
            <a:off x="2726001" y="5596917"/>
            <a:ext cx="9093612" cy="625364"/>
            <a:chOff x="2726001" y="5398134"/>
            <a:chExt cx="9093612" cy="625364"/>
          </a:xfrm>
        </p:grpSpPr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id="{D2D56F9E-1E4C-95C4-81D7-5240A37A95EA}"/>
                </a:ext>
              </a:extLst>
            </p:cNvPr>
            <p:cNvSpPr/>
            <p:nvPr/>
          </p:nvSpPr>
          <p:spPr>
            <a:xfrm rot="16200000">
              <a:off x="5943301" y="3135689"/>
              <a:ext cx="357809" cy="4882703"/>
            </a:xfrm>
            <a:prstGeom prst="leftBrac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084027-9E9C-D4A7-896C-B256E0609F35}"/>
                </a:ext>
              </a:extLst>
            </p:cNvPr>
            <p:cNvSpPr txBox="1"/>
            <p:nvPr/>
          </p:nvSpPr>
          <p:spPr>
            <a:xfrm>
              <a:off x="2726001" y="5654166"/>
              <a:ext cx="49991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Total reward depends only on average of all reports</a:t>
              </a:r>
            </a:p>
          </p:txBody>
        </p:sp>
        <p:sp>
          <p:nvSpPr>
            <p:cNvPr id="11" name="Left Brace 10">
              <a:extLst>
                <a:ext uri="{FF2B5EF4-FFF2-40B4-BE49-F238E27FC236}">
                  <a16:creationId xmlns:a16="http://schemas.microsoft.com/office/drawing/2014/main" id="{7E73BDCE-DEC1-4312-33E8-60F579B68DCA}"/>
                </a:ext>
              </a:extLst>
            </p:cNvPr>
            <p:cNvSpPr/>
            <p:nvPr/>
          </p:nvSpPr>
          <p:spPr>
            <a:xfrm rot="16200000">
              <a:off x="9172493" y="5194712"/>
              <a:ext cx="357809" cy="764653"/>
            </a:xfrm>
            <a:prstGeom prst="leftBrac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9552FEE-727D-0038-1A6A-680931045A06}"/>
                </a:ext>
              </a:extLst>
            </p:cNvPr>
            <p:cNvSpPr txBox="1"/>
            <p:nvPr/>
          </p:nvSpPr>
          <p:spPr>
            <a:xfrm>
              <a:off x="8077050" y="5654166"/>
              <a:ext cx="3742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Total score is lower for some outcome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56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4663-E0CB-6BCF-96C6-D9372D98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B00D2-11FB-1A7A-EFD3-CD62B77D1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9028"/>
          </a:xfrm>
        </p:spPr>
        <p:txBody>
          <a:bodyPr/>
          <a:lstStyle/>
          <a:p>
            <a:r>
              <a:rPr lang="en-US" dirty="0"/>
              <a:t>What is algorithmic Bayesian epistemology?</a:t>
            </a:r>
          </a:p>
          <a:p>
            <a:r>
              <a:rPr lang="en-US" b="1" dirty="0"/>
              <a:t>Technical content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Incentivizing precise forecasts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Arbitrage-free contract functions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solidFill>
                  <a:schemeClr val="accent5"/>
                </a:solidFill>
              </a:rPr>
              <a:t>Quasi-arithmetic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Learning weights for logarithmic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Robust aggregation of substitutable signals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When does agreement imply accuracy?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Deductive circuit estimation</a:t>
            </a:r>
          </a:p>
          <a:p>
            <a:r>
              <a:rPr lang="en-US" dirty="0"/>
              <a:t>Conclusion: the most exciting questions in ABE</a:t>
            </a:r>
          </a:p>
        </p:txBody>
      </p:sp>
    </p:spTree>
    <p:extLst>
      <p:ext uri="{BB962C8B-B14F-4D97-AF65-F5344CB8AC3E}">
        <p14:creationId xmlns:p14="http://schemas.microsoft.com/office/powerpoint/2010/main" val="353385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0A05B-2706-15F1-6AD7-AB7B8FFCF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Quasi-arithmetic pooling (1/2) </a:t>
            </a:r>
            <a:br>
              <a:rPr lang="en-US" dirty="0"/>
            </a:br>
            <a:r>
              <a:rPr lang="en-US" sz="2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(Joint work with Tim Roughgarden)</a:t>
            </a:r>
            <a:endParaRPr lang="en-US" sz="2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3003A-AECC-3ECC-66A9-2334BD171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26364" cy="4351338"/>
          </a:xfrm>
        </p:spPr>
        <p:txBody>
          <a:bodyPr/>
          <a:lstStyle/>
          <a:p>
            <a:r>
              <a:rPr lang="en-US" dirty="0"/>
              <a:t>After eliciting forecasts from multiple experts, how should the aggregator combine them?</a:t>
            </a:r>
          </a:p>
          <a:p>
            <a:pPr lvl="1"/>
            <a:r>
              <a:rPr lang="en-US" dirty="0"/>
              <a:t>Intuition: should depend on scoring rule. Different scoring rules incentivize precision in different ways, e.g. log score incentivizes precision near extreme probabilities (compared to quadratic score).</a:t>
            </a:r>
          </a:p>
          <a:p>
            <a:r>
              <a:rPr lang="en-US" dirty="0"/>
              <a:t>We define an aggregation method called </a:t>
            </a:r>
            <a:r>
              <a:rPr lang="en-US" i="1" dirty="0"/>
              <a:t>quasi-arithmetic (QA) pooling</a:t>
            </a:r>
            <a:r>
              <a:rPr lang="en-US" dirty="0"/>
              <a:t> (with respect to a given proper scoring rule) that takes this into account</a:t>
            </a:r>
          </a:p>
          <a:p>
            <a:pPr lvl="1"/>
            <a:r>
              <a:rPr lang="en-US" dirty="0"/>
              <a:t>QA pooling averages forecasts based on the experts’ preferences over outcomes (induced by the scoring rule)</a:t>
            </a:r>
          </a:p>
        </p:txBody>
      </p:sp>
    </p:spTree>
    <p:extLst>
      <p:ext uri="{BB962C8B-B14F-4D97-AF65-F5344CB8AC3E}">
        <p14:creationId xmlns:p14="http://schemas.microsoft.com/office/powerpoint/2010/main" val="271315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25123-0BE3-7CA9-E71F-932C928B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Quasi-arithmetic pooling (2/2) </a:t>
            </a:r>
            <a:br>
              <a:rPr lang="en-US" dirty="0"/>
            </a:br>
            <a:r>
              <a:rPr lang="en-US" sz="2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(Joint work with Tim Roughgarden)</a:t>
            </a:r>
            <a:endParaRPr lang="en-US" sz="2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08341-B992-54FE-E3AB-987D9CC583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Nice properties of QA pooling</a:t>
                </a:r>
              </a:p>
              <a:p>
                <a:pPr lvl="1"/>
                <a:r>
                  <a:rPr lang="en-US" dirty="0"/>
                  <a:t>Maps two most popular scoring rules (quadratic and logarithmic) to two most well-studied pooling methods (linear and logarithmic)</a:t>
                </a:r>
              </a:p>
              <a:p>
                <a:pPr lvl="1"/>
                <a:r>
                  <a:rPr lang="en-US" dirty="0"/>
                  <a:t>Max-min optimality: maximizes the worst-case improvement over a random expert</a:t>
                </a:r>
              </a:p>
              <a:p>
                <a:pPr lvl="1"/>
                <a:r>
                  <a:rPr lang="en-US" dirty="0"/>
                  <a:t>Learning expert weights: QA pooling allows for experts to have weights. The score of a QA pool of experts is concave in the experts’ weights. So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is bounded, weights for QA pooling can be no-regret learned efficiently.</a:t>
                </a:r>
              </a:p>
              <a:p>
                <a:pPr lvl="1"/>
                <a:r>
                  <a:rPr lang="en-US" dirty="0"/>
                  <a:t>Ties together two notions of overconfidence</a:t>
                </a:r>
              </a:p>
              <a:p>
                <a:pPr lvl="1"/>
                <a:r>
                  <a:rPr lang="en-US" dirty="0"/>
                  <a:t>Axiomatization: the space of QA pools (one per scoring rule) corresponds precisely to the space of pooling methods obeying a natural list of axioms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08341-B992-54FE-E3AB-987D9CC583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018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25123-0BE3-7CA9-E71F-932C928B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QA pooling: Future directions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08341-B992-54FE-E3AB-987D9CC583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83636" cy="4351338"/>
              </a:xfrm>
            </p:spPr>
            <p:txBody>
              <a:bodyPr/>
              <a:lstStyle/>
              <a:p>
                <a:r>
                  <a:rPr lang="en-US" dirty="0"/>
                  <a:t>What about QA pooling with weights adding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dirty="0"/>
                  <a:t>?</a:t>
                </a:r>
              </a:p>
              <a:p>
                <a:pPr lvl="1"/>
                <a:r>
                  <a:rPr lang="en-US" dirty="0"/>
                  <a:t>Makes sense if experts have pretty different information sources</a:t>
                </a:r>
              </a:p>
              <a:p>
                <a:pPr lvl="1"/>
                <a:r>
                  <a:rPr lang="en-US" dirty="0"/>
                  <a:t>Do our results generalize to arbitrary weights?</a:t>
                </a:r>
              </a:p>
              <a:p>
                <a:r>
                  <a:rPr lang="en-US" b="1" dirty="0"/>
                  <a:t>Bayesian justifications</a:t>
                </a:r>
                <a:r>
                  <a:rPr lang="en-US" dirty="0"/>
                  <a:t> of “generalized” QA pooling</a:t>
                </a:r>
              </a:p>
              <a:p>
                <a:pPr lvl="1"/>
                <a:r>
                  <a:rPr lang="en-US" dirty="0"/>
                  <a:t>I.e. an information structure in which generalized QA pooling is exactly correct</a:t>
                </a:r>
              </a:p>
              <a:p>
                <a:pPr lvl="1"/>
                <a:r>
                  <a:rPr lang="en-US" dirty="0"/>
                  <a:t>Satopää et al. (2017) give a Bayesian justification for generalized </a:t>
                </a:r>
                <a:r>
                  <a:rPr lang="en-US" i="1" dirty="0"/>
                  <a:t>linear</a:t>
                </a:r>
                <a:r>
                  <a:rPr lang="en-US" dirty="0"/>
                  <a:t> pooling</a:t>
                </a:r>
              </a:p>
              <a:p>
                <a:pPr lvl="1"/>
                <a:r>
                  <a:rPr lang="en-US" dirty="0"/>
                  <a:t>I give a Bayesian justification for generalized </a:t>
                </a:r>
                <a:r>
                  <a:rPr lang="en-US" i="1" dirty="0"/>
                  <a:t>logarithmic</a:t>
                </a:r>
                <a:r>
                  <a:rPr lang="en-US" dirty="0"/>
                  <a:t> pooling</a:t>
                </a:r>
              </a:p>
              <a:p>
                <a:pPr lvl="1"/>
                <a:r>
                  <a:rPr lang="en-US" dirty="0"/>
                  <a:t>Is there a Bayesian justification for generalized QA pooling </a:t>
                </a:r>
                <a:r>
                  <a:rPr lang="en-US" b="1" i="1" dirty="0"/>
                  <a:t>for all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en-US" i="1" dirty="0"/>
                  <a:t>?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08341-B992-54FE-E3AB-987D9CC583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83636" cy="4351338"/>
              </a:xfrm>
              <a:blipFill>
                <a:blip r:embed="rId2"/>
                <a:stretch>
                  <a:fillRect l="-1037" t="-2241" r="-4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187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4663-E0CB-6BCF-96C6-D9372D98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B00D2-11FB-1A7A-EFD3-CD62B77D1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9028"/>
          </a:xfrm>
        </p:spPr>
        <p:txBody>
          <a:bodyPr/>
          <a:lstStyle/>
          <a:p>
            <a:r>
              <a:rPr lang="en-US" dirty="0"/>
              <a:t>What is algorithmic Bayesian epistemology?</a:t>
            </a:r>
          </a:p>
          <a:p>
            <a:r>
              <a:rPr lang="en-US" b="1" dirty="0"/>
              <a:t>Technical content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Incentivizing precise forecasts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Arbitrage-free contract functions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Quasi-arithmetic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Learning weights for logarithmic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Robust aggregation of substitutable signals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When does agreement imply accuracy?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Deductive circuit estimation</a:t>
            </a:r>
          </a:p>
          <a:p>
            <a:r>
              <a:rPr lang="en-US" dirty="0"/>
              <a:t>Conclusion: the most exciting questions in ABE</a:t>
            </a:r>
          </a:p>
        </p:txBody>
      </p:sp>
    </p:spTree>
    <p:extLst>
      <p:ext uri="{BB962C8B-B14F-4D97-AF65-F5344CB8AC3E}">
        <p14:creationId xmlns:p14="http://schemas.microsoft.com/office/powerpoint/2010/main" val="731528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35A70-A810-9165-2B49-EF9B14D5C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weights for log pooling</a:t>
            </a:r>
            <a:br>
              <a:rPr lang="en-US" dirty="0"/>
            </a:br>
            <a:r>
              <a:rPr lang="en-US" sz="2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(Joint work with Tim Roughgarden)</a:t>
            </a:r>
            <a:endParaRPr lang="en-US" sz="2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49F4F7-F9E7-6AEE-7228-81EDBA21F1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US" dirty="0"/>
                  <a:t>Recall: “</a:t>
                </a:r>
                <a:r>
                  <a:rPr lang="en-US" b="1" dirty="0"/>
                  <a:t>If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en-US" b="1" dirty="0"/>
                  <a:t> is bounded</a:t>
                </a:r>
                <a:r>
                  <a:rPr lang="en-US" dirty="0"/>
                  <a:t>, weights for QA pooling can be no-regret learned efficiently”</a:t>
                </a:r>
              </a:p>
              <a:p>
                <a:r>
                  <a:rPr lang="en-US" dirty="0"/>
                  <a:t>But what about the log scoring rule?</a:t>
                </a:r>
              </a:p>
              <a:p>
                <a:pPr lvl="1"/>
                <a:r>
                  <a:rPr lang="en-US" dirty="0"/>
                  <a:t>We show how to do no-regret learning of experts’ weights even in this setting, provided that experts are </a:t>
                </a:r>
                <a:r>
                  <a:rPr lang="en-US" i="1" dirty="0"/>
                  <a:t>calibrated</a:t>
                </a:r>
                <a:endParaRPr lang="en-US" dirty="0"/>
              </a:p>
              <a:p>
                <a:pPr lvl="1"/>
                <a:r>
                  <a:rPr lang="en-US" dirty="0"/>
                  <a:t>We use a modification of the online mirror descent (OMD) algorithm, with the Tsallis entropy regularizer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49F4F7-F9E7-6AEE-7228-81EDBA21F1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043" t="-2241" r="-1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4059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4663-E0CB-6BCF-96C6-D9372D98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B00D2-11FB-1A7A-EFD3-CD62B77D1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9028"/>
          </a:xfrm>
        </p:spPr>
        <p:txBody>
          <a:bodyPr/>
          <a:lstStyle/>
          <a:p>
            <a:r>
              <a:rPr lang="en-US" dirty="0"/>
              <a:t>What is algorithmic Bayesian epistemology?</a:t>
            </a:r>
          </a:p>
          <a:p>
            <a:r>
              <a:rPr lang="en-US" b="1" dirty="0"/>
              <a:t>Technical content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Incentivizing precise forecasts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Arbitrage-free contract functions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Quasi-arithmetic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Learning weights for logarithmic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solidFill>
                  <a:schemeClr val="accent5"/>
                </a:solidFill>
              </a:rPr>
              <a:t>Robust aggregation of substitutable signals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When does agreement imply accuracy?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Deductive circuit estimation</a:t>
            </a:r>
          </a:p>
          <a:p>
            <a:r>
              <a:rPr lang="en-US" dirty="0"/>
              <a:t>Conclusion: the most exciting questions in ABE</a:t>
            </a:r>
          </a:p>
        </p:txBody>
      </p:sp>
    </p:spTree>
    <p:extLst>
      <p:ext uri="{BB962C8B-B14F-4D97-AF65-F5344CB8AC3E}">
        <p14:creationId xmlns:p14="http://schemas.microsoft.com/office/powerpoint/2010/main" val="3564865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65120-CA87-0166-AE95-D41B4512B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5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Robust aggregation of substitutable signals (1/3)</a:t>
            </a:r>
            <a:br>
              <a:rPr lang="en-US" sz="3600" dirty="0"/>
            </a:br>
            <a:r>
              <a:rPr lang="en-US" sz="2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(Joint work with Tim Roughgarden)</a:t>
            </a:r>
            <a:endParaRPr lang="en-US" sz="2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767E7F-EB3F-D86A-44E9-D9047E8D76C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29862"/>
                <a:ext cx="10644554" cy="5222629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Alice says 60%, Bob says 75%, what should aggregator say?</a:t>
                </a:r>
              </a:p>
              <a:p>
                <a:pPr lvl="1"/>
                <a:r>
                  <a:rPr lang="en-US" dirty="0"/>
                  <a:t>If Alice is strictly more informed: 60%. If Bob is more informed: 75%.</a:t>
                </a:r>
              </a:p>
              <a:p>
                <a:pPr lvl="1"/>
                <a:r>
                  <a:rPr lang="en-US" dirty="0"/>
                  <a:t>If they are updating from 50/50 with conditionally independent evidence: 82%</a:t>
                </a:r>
              </a:p>
              <a:p>
                <a:pPr lvl="1"/>
                <a:r>
                  <a:rPr lang="en-US" dirty="0"/>
                  <a:t>The “right answer” could be anything – it depends!</a:t>
                </a:r>
              </a:p>
              <a:p>
                <a:pPr lvl="1"/>
                <a:r>
                  <a:rPr lang="en-US" dirty="0"/>
                  <a:t>“Robust” solution concept: </a:t>
                </a:r>
                <a:r>
                  <a:rPr lang="en-US" b="1" dirty="0"/>
                  <a:t>worst case over information structures</a:t>
                </a:r>
                <a:endParaRPr lang="en-US" dirty="0"/>
              </a:p>
              <a:p>
                <a:r>
                  <a:rPr lang="en-US" dirty="0"/>
                  <a:t>Goal: compete with “perfect” aggregator who knows all experts’ information</a:t>
                </a:r>
              </a:p>
              <a:p>
                <a:pPr lvl="1"/>
                <a:r>
                  <a:rPr lang="en-US" dirty="0"/>
                  <a:t>Problem: “XOR information structure” – Alice receives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US" dirty="0"/>
                  <a:t>, Bob receives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US" dirty="0"/>
                  <a:t>, answer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⊕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Alice and Bob both say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0.5</m:t>
                    </m:r>
                  </m:oMath>
                </a14:m>
                <a:r>
                  <a:rPr lang="en-US" dirty="0"/>
                  <a:t>; aggregator can’t do any better</a:t>
                </a:r>
              </a:p>
              <a:p>
                <a:pPr lvl="1"/>
                <a:r>
                  <a:rPr lang="en-US" dirty="0"/>
                  <a:t>Restrict space of allowed information structures?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767E7F-EB3F-D86A-44E9-D9047E8D76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29862"/>
                <a:ext cx="10644554" cy="5222629"/>
              </a:xfrm>
              <a:blipFill>
                <a:blip r:embed="rId2"/>
                <a:stretch>
                  <a:fillRect l="-1031" t="-1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739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67E7F-EB3F-D86A-44E9-D9047E8D7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644554" cy="5061803"/>
          </a:xfrm>
        </p:spPr>
        <p:txBody>
          <a:bodyPr>
            <a:normAutofit/>
          </a:bodyPr>
          <a:lstStyle/>
          <a:p>
            <a:r>
              <a:rPr lang="en-US" dirty="0"/>
              <a:t>We explore </a:t>
            </a:r>
            <a:r>
              <a:rPr lang="en-US" i="1" dirty="0"/>
              <a:t>informational substitutes </a:t>
            </a:r>
            <a:r>
              <a:rPr lang="en-US" dirty="0"/>
              <a:t>(roughly: experts’ information is substitutable rather than complementary)</a:t>
            </a:r>
          </a:p>
          <a:p>
            <a:pPr lvl="1"/>
            <a:r>
              <a:rPr lang="en-US" dirty="0"/>
              <a:t>Standard notion: weak substitutes (Chen &amp; Waggoner, 2016)</a:t>
            </a:r>
          </a:p>
          <a:p>
            <a:pPr lvl="1"/>
            <a:r>
              <a:rPr lang="en-US" dirty="0"/>
              <a:t>To get nontrivial results, we give a stronger notion: </a:t>
            </a:r>
            <a:r>
              <a:rPr lang="en-US" i="1" dirty="0"/>
              <a:t>projective substitutes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C19FA5-EB08-4EFC-4C86-4142E43F8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950" y="3629575"/>
            <a:ext cx="8674100" cy="25156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D88D3E-1D51-F5EB-5DFC-3C29C2986C3E}"/>
              </a:ext>
            </a:extLst>
          </p:cNvPr>
          <p:cNvSpPr txBox="1"/>
          <p:nvPr/>
        </p:nvSpPr>
        <p:spPr>
          <a:xfrm>
            <a:off x="1758950" y="6145209"/>
            <a:ext cx="867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Our bounds on what approximation guarantees are attainable (m = # experts)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A86B70F-DEC0-F3A3-3A95-72646079B44A}"/>
              </a:ext>
            </a:extLst>
          </p:cNvPr>
          <p:cNvSpPr txBox="1">
            <a:spLocks/>
          </p:cNvSpPr>
          <p:nvPr/>
        </p:nvSpPr>
        <p:spPr>
          <a:xfrm>
            <a:off x="838200" y="34345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Robust aggregation of substitutable signals (2/3)</a:t>
            </a:r>
            <a:br>
              <a:rPr lang="en-US" sz="3600" dirty="0"/>
            </a:br>
            <a:r>
              <a:rPr lang="en-US" sz="2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(Joint work with Tim Roughgarden)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2504866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1BAABF3-8143-6F52-9742-611DBB8F2B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270" y="2208796"/>
            <a:ext cx="5997460" cy="3642676"/>
          </a:xfr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836CF4A-2FB5-11EA-A64B-C5B0AD558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Robust aggregation of substitutable signals (3/3)</a:t>
            </a:r>
            <a:br>
              <a:rPr lang="en-US" sz="3600" dirty="0"/>
            </a:br>
            <a:r>
              <a:rPr lang="en-US" sz="2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(Joint work with Tim Roughgarden)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7806198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65120-CA87-0166-AE95-D41B4512B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Robust aggregation: Future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67E7F-EB3F-D86A-44E9-D9047E8D7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644554" cy="4485594"/>
          </a:xfrm>
        </p:spPr>
        <p:txBody>
          <a:bodyPr>
            <a:normAutofit/>
          </a:bodyPr>
          <a:lstStyle/>
          <a:p>
            <a:r>
              <a:rPr lang="en-US" dirty="0"/>
              <a:t>Generalizing robust aggregation results beyond squared error</a:t>
            </a:r>
          </a:p>
          <a:p>
            <a:pPr lvl="1"/>
            <a:r>
              <a:rPr lang="en-US" dirty="0"/>
              <a:t>E.g. KL divergence (more appropriate for probabilistic forecasts)</a:t>
            </a:r>
          </a:p>
          <a:p>
            <a:r>
              <a:rPr lang="en-US" dirty="0"/>
              <a:t>“Exploring the playground” of robust aggregation</a:t>
            </a:r>
          </a:p>
          <a:p>
            <a:pPr lvl="1"/>
            <a:r>
              <a:rPr lang="en-US" dirty="0"/>
              <a:t>Which loss function?</a:t>
            </a:r>
          </a:p>
          <a:p>
            <a:pPr lvl="1"/>
            <a:r>
              <a:rPr lang="en-US" dirty="0"/>
              <a:t>Assumptions about information structure?</a:t>
            </a:r>
          </a:p>
          <a:p>
            <a:pPr lvl="1"/>
            <a:r>
              <a:rPr lang="en-US" dirty="0"/>
              <a:t>What does the aggregator know?</a:t>
            </a:r>
          </a:p>
          <a:p>
            <a:pPr lvl="1"/>
            <a:r>
              <a:rPr lang="en-US" dirty="0"/>
              <a:t>What does the aggregator learn from the experts?</a:t>
            </a:r>
          </a:p>
          <a:p>
            <a:pPr lvl="1"/>
            <a:r>
              <a:rPr lang="en-US" dirty="0"/>
              <a:t>Experts truthful or strategic?</a:t>
            </a:r>
          </a:p>
          <a:p>
            <a:pPr lvl="1"/>
            <a:r>
              <a:rPr lang="en-US" dirty="0"/>
              <a:t>Benchmark?</a:t>
            </a:r>
          </a:p>
        </p:txBody>
      </p:sp>
    </p:spTree>
    <p:extLst>
      <p:ext uri="{BB962C8B-B14F-4D97-AF65-F5344CB8AC3E}">
        <p14:creationId xmlns:p14="http://schemas.microsoft.com/office/powerpoint/2010/main" val="333469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4663-E0CB-6BCF-96C6-D9372D98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B00D2-11FB-1A7A-EFD3-CD62B77D1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9028"/>
          </a:xfrm>
        </p:spPr>
        <p:txBody>
          <a:bodyPr/>
          <a:lstStyle/>
          <a:p>
            <a:r>
              <a:rPr lang="en-US" dirty="0"/>
              <a:t>What is algorithmic Bayesian epistemology?</a:t>
            </a:r>
          </a:p>
          <a:p>
            <a:r>
              <a:rPr lang="en-US" b="1" dirty="0"/>
              <a:t>Technical content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Incentivizing precise forecasts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Arbitrage-free contract functions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Quasi-arithmetic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Learning weights for logarithmic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Robust aggregation of substitutable signals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When does agreement imply accuracy?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Deductive circuit estimation</a:t>
            </a:r>
          </a:p>
          <a:p>
            <a:r>
              <a:rPr lang="en-US" dirty="0"/>
              <a:t>Conclusion: the most exciting questions in ABE</a:t>
            </a:r>
          </a:p>
        </p:txBody>
      </p:sp>
    </p:spTree>
    <p:extLst>
      <p:ext uri="{BB962C8B-B14F-4D97-AF65-F5344CB8AC3E}">
        <p14:creationId xmlns:p14="http://schemas.microsoft.com/office/powerpoint/2010/main" val="9736581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A5DB4-823A-9590-003C-1EEFDEBED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Does agreement imply accuracy?</a:t>
            </a:r>
            <a:br>
              <a:rPr lang="en-US" sz="5400" dirty="0"/>
            </a:br>
            <a:r>
              <a:rPr lang="en-US" sz="2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(Joint work with Raf Frongillo and Bo Waggoner)</a:t>
            </a:r>
            <a:endParaRPr lang="en-US" sz="2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8BDF6-DFCF-2DB3-D52D-7692B5432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39926" cy="4351338"/>
          </a:xfrm>
        </p:spPr>
        <p:txBody>
          <a:bodyPr/>
          <a:lstStyle/>
          <a:p>
            <a:r>
              <a:rPr lang="en-US" dirty="0"/>
              <a:t>Alice and Bob have different information, leading to different beliefs</a:t>
            </a:r>
          </a:p>
          <a:p>
            <a:r>
              <a:rPr lang="en-US" dirty="0"/>
              <a:t>Can efficiently exchange information in order to reach agreement?</a:t>
            </a:r>
          </a:p>
          <a:p>
            <a:pPr lvl="1"/>
            <a:r>
              <a:rPr lang="en-US" dirty="0"/>
              <a:t>Yes! (Aaronson 2004)</a:t>
            </a:r>
          </a:p>
          <a:p>
            <a:pPr lvl="1"/>
            <a:r>
              <a:rPr lang="en-US" dirty="0"/>
              <a:t>But the agreed-upon value might not be </a:t>
            </a:r>
            <a:r>
              <a:rPr lang="en-US" i="1" dirty="0"/>
              <a:t>accurate</a:t>
            </a:r>
            <a:r>
              <a:rPr lang="en-US" dirty="0"/>
              <a:t> (might be different from their belief if they exchanged </a:t>
            </a:r>
            <a:r>
              <a:rPr lang="en-US" i="1" dirty="0"/>
              <a:t>all</a:t>
            </a:r>
            <a:r>
              <a:rPr lang="en-US" dirty="0"/>
              <a:t> information)</a:t>
            </a:r>
          </a:p>
          <a:p>
            <a:r>
              <a:rPr lang="en-US" dirty="0"/>
              <a:t>Are there natural sufficient conditions under which agreement implies accuracy?</a:t>
            </a:r>
          </a:p>
          <a:p>
            <a:pPr lvl="1"/>
            <a:r>
              <a:rPr lang="en-US" dirty="0"/>
              <a:t>Yes! A (different) notion of informational substitutes</a:t>
            </a:r>
          </a:p>
        </p:txBody>
      </p:sp>
    </p:spTree>
    <p:extLst>
      <p:ext uri="{BB962C8B-B14F-4D97-AF65-F5344CB8AC3E}">
        <p14:creationId xmlns:p14="http://schemas.microsoft.com/office/powerpoint/2010/main" val="62779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4663-E0CB-6BCF-96C6-D9372D98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B00D2-11FB-1A7A-EFD3-CD62B77D1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9028"/>
          </a:xfrm>
        </p:spPr>
        <p:txBody>
          <a:bodyPr/>
          <a:lstStyle/>
          <a:p>
            <a:r>
              <a:rPr lang="en-US" dirty="0"/>
              <a:t>What is algorithmic Bayesian epistemology?</a:t>
            </a:r>
          </a:p>
          <a:p>
            <a:r>
              <a:rPr lang="en-US" b="1" dirty="0"/>
              <a:t>Technical content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Incentivizing precise forecasts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Arbitrage-free contract functions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Quasi-arithmetic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Learning weights for logarithmic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Robust aggregation of substitutable signals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When does agreement imply accuracy?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solidFill>
                  <a:schemeClr val="accent5"/>
                </a:solidFill>
              </a:rPr>
              <a:t>Deductive circuit estimation</a:t>
            </a:r>
          </a:p>
          <a:p>
            <a:r>
              <a:rPr lang="en-US" dirty="0"/>
              <a:t>Conclusion: the most exciting questions in ABE</a:t>
            </a:r>
          </a:p>
        </p:txBody>
      </p:sp>
    </p:spTree>
    <p:extLst>
      <p:ext uri="{BB962C8B-B14F-4D97-AF65-F5344CB8AC3E}">
        <p14:creationId xmlns:p14="http://schemas.microsoft.com/office/powerpoint/2010/main" val="371594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4663-E0CB-6BCF-96C6-D9372D98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dirty="0"/>
              <a:t>Deductive circuit estimation (1/3)</a:t>
            </a:r>
            <a:br>
              <a:rPr lang="en-US" dirty="0"/>
            </a:br>
            <a:r>
              <a:rPr lang="en-US" sz="29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(Joint work with Paul Christiano, Jacob Hilton, Václav Rozhoň, and Mark Xu)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CB00D2-11FB-1A7A-EFD3-CD62B77D18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1020721" cy="5032376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How can you estimate the acceptance probability of a boolean circuit?</a:t>
                </a:r>
              </a:p>
              <a:p>
                <a:pPr lvl="1"/>
                <a:r>
                  <a:rPr lang="en-US" dirty="0"/>
                  <a:t>Obvious answer: sampling random inputs (or MCMC, etc.)</a:t>
                </a:r>
              </a:p>
              <a:p>
                <a:pPr lvl="2"/>
                <a:r>
                  <a:rPr lang="en-US" dirty="0"/>
                  <a:t>These are based on </a:t>
                </a:r>
                <a:r>
                  <a:rPr lang="en-US" i="1" dirty="0"/>
                  <a:t>inductive reasoning</a:t>
                </a:r>
                <a:r>
                  <a:rPr lang="en-US" dirty="0"/>
                  <a:t> about the circuit</a:t>
                </a:r>
              </a:p>
              <a:p>
                <a:pPr lvl="1"/>
                <a:r>
                  <a:rPr lang="en-US" dirty="0"/>
                  <a:t>Less obvious answer: </a:t>
                </a:r>
                <a:r>
                  <a:rPr lang="en-US" i="1" dirty="0"/>
                  <a:t>deductive</a:t>
                </a:r>
                <a:r>
                  <a:rPr lang="en-US" dirty="0"/>
                  <a:t> reasoning about the structure of the circuit</a:t>
                </a:r>
              </a:p>
              <a:p>
                <a:pPr lvl="2"/>
                <a:r>
                  <a:rPr lang="en-US" dirty="0"/>
                  <a:t>Ex. 1: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lvl="3"/>
                <a:r>
                  <a:rPr lang="en-US" dirty="0"/>
                  <a:t>Reasoning:</a:t>
                </a:r>
                <a:r>
                  <a:rPr lang="en-US" i="1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w.p.</a:t>
                </a:r>
                <a:r>
                  <a:rPr lang="en-US" dirty="0"/>
                  <a:t> 1/3</a:t>
                </a:r>
              </a:p>
              <a:p>
                <a:pPr lvl="2"/>
                <a:r>
                  <a:rPr lang="en-US" dirty="0"/>
                  <a:t>Ex. 2: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computes SHA-256(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), returns 1 if first 128 bits &gt; last 128 bits</a:t>
                </a:r>
              </a:p>
              <a:p>
                <a:pPr lvl="3"/>
                <a:r>
                  <a:rPr lang="en-US" dirty="0"/>
                  <a:t>Reasoning: can think of output of SHA-256 as independent random bits </a:t>
                </a:r>
                <a:r>
                  <a:rPr lang="en-US" dirty="0">
                    <a:sym typeface="Wingdings" panose="05000000000000000000" pitchFamily="2" charset="2"/>
                  </a:rPr>
                  <a:t> ½</a:t>
                </a:r>
              </a:p>
              <a:p>
                <a:pPr lvl="2"/>
                <a:r>
                  <a:rPr lang="en-US" dirty="0">
                    <a:sym typeface="Wingdings" panose="05000000000000000000" pitchFamily="2" charset="2"/>
                  </a:rPr>
                  <a:t>Ex. 3: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𝐶</m:t>
                    </m:r>
                  </m:oMath>
                </a14:m>
                <a:r>
                  <a:rPr lang="en-US" dirty="0"/>
                  <a:t> is a particular 3CNF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clauses</a:t>
                </a:r>
              </a:p>
              <a:p>
                <a:pPr lvl="3"/>
                <a:r>
                  <a:rPr lang="en-US" dirty="0"/>
                  <a:t>Reasoning: on average, circuits with this structure have acceptance probability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Ex. 4: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takes integer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101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, outputs 1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US" dirty="0"/>
                  <a:t> are both prime</a:t>
                </a:r>
              </a:p>
              <a:p>
                <a:pPr lvl="3"/>
                <a:r>
                  <a:rPr lang="en-US" dirty="0"/>
                  <a:t>Reasoning: density of primes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≈1%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1%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=0.01%</m:t>
                    </m:r>
                  </m:oMath>
                </a14:m>
                <a:endParaRPr lang="en-US" dirty="0"/>
              </a:p>
              <a:p>
                <a:pPr lvl="3"/>
                <a:r>
                  <a:rPr lang="en-US" dirty="0"/>
                  <a:t>Better reasoning: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is prime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𝑘</m:t>
                    </m:r>
                  </m:oMath>
                </a14:m>
                <a:r>
                  <a:rPr lang="en-US" dirty="0"/>
                  <a:t> is odd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+2</m:t>
                    </m:r>
                  </m:oMath>
                </a14:m>
                <a:r>
                  <a:rPr lang="en-US" dirty="0"/>
                  <a:t> is odd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+2</m:t>
                    </m:r>
                  </m:oMath>
                </a14:m>
                <a:r>
                  <a:rPr lang="en-US" dirty="0"/>
                  <a:t> more likely to be prime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0.02%</m:t>
                    </m:r>
                  </m:oMath>
                </a14:m>
                <a:endParaRPr lang="en-US" dirty="0"/>
              </a:p>
              <a:p>
                <a:pPr lvl="3"/>
                <a:r>
                  <a:rPr lang="en-US" dirty="0"/>
                  <a:t>Can refine this further, e.g. by considering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is not divisible by 3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CB00D2-11FB-1A7A-EFD3-CD62B77D18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1020721" cy="5032376"/>
              </a:xfrm>
              <a:blipFill>
                <a:blip r:embed="rId3"/>
                <a:stretch>
                  <a:fillRect l="-996" t="-1937" b="-1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560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4663-E0CB-6BCF-96C6-D9372D98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dirty="0"/>
              <a:t>Deductive circuit estimation (2/3)</a:t>
            </a:r>
            <a:br>
              <a:rPr lang="en-US" dirty="0"/>
            </a:br>
            <a:r>
              <a:rPr lang="en-US" sz="29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(Joint work with Paul Christiano, Jacob Hilton, Václav Rozhoň, and Mark Xu)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CB00D2-11FB-1A7A-EFD3-CD62B77D18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1020721" cy="5032376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Why deductive reasoning?</a:t>
                </a:r>
              </a:p>
              <a:p>
                <a:pPr lvl="1"/>
                <a:r>
                  <a:rPr lang="en-US" dirty="0"/>
                  <a:t>Helps you understand </a:t>
                </a:r>
                <a:r>
                  <a:rPr lang="en-US" b="1" dirty="0"/>
                  <a:t>why</a:t>
                </a:r>
                <a:r>
                  <a:rPr lang="en-US" dirty="0"/>
                  <a:t> a circuit has a certain acceptance probability</a:t>
                </a:r>
              </a:p>
              <a:p>
                <a:pPr lvl="1"/>
                <a:r>
                  <a:rPr lang="en-US" dirty="0"/>
                  <a:t>Can notice </a:t>
                </a:r>
                <a:r>
                  <a:rPr lang="en-US" b="1" dirty="0"/>
                  <a:t>different reasons</a:t>
                </a:r>
                <a:r>
                  <a:rPr lang="en-US" dirty="0"/>
                  <a:t> for acceptance</a:t>
                </a:r>
              </a:p>
              <a:p>
                <a:pPr lvl="2"/>
                <a:r>
                  <a:rPr lang="en-US" dirty="0"/>
                  <a:t>Recall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. Can notice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vs.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dirty="0"/>
              </a:p>
              <a:p>
                <a:r>
                  <a:rPr lang="en-US" dirty="0"/>
                  <a:t>Our goal: create a </a:t>
                </a:r>
                <a:r>
                  <a:rPr lang="en-US" b="1" dirty="0"/>
                  <a:t>deductive estimation algorithm:</a:t>
                </a:r>
                <a:endParaRPr lang="en-US" dirty="0"/>
              </a:p>
              <a:p>
                <a:pPr lvl="1"/>
                <a:r>
                  <a:rPr lang="en-US" dirty="0"/>
                  <a:t>Input: boolean circuit C, set of deductive arguments about C</a:t>
                </a:r>
              </a:p>
              <a:p>
                <a:pPr lvl="1"/>
                <a:r>
                  <a:rPr lang="en-US" dirty="0"/>
                  <a:t>Output: estimate of C’s acceptance probability based on those arguments</a:t>
                </a:r>
              </a:p>
              <a:p>
                <a:r>
                  <a:rPr lang="en-US" dirty="0"/>
                  <a:t>Somewhat analogous to proof verification</a:t>
                </a:r>
              </a:p>
              <a:p>
                <a:pPr lvl="1"/>
                <a:r>
                  <a:rPr lang="en-US" dirty="0"/>
                  <a:t>Input to proof verifier: statement and alleged proof. Output: accept/reject.</a:t>
                </a:r>
              </a:p>
              <a:p>
                <a:pPr lvl="1"/>
                <a:r>
                  <a:rPr lang="en-US" dirty="0"/>
                  <a:t>It’s not trying to find the proof, only assess the given proof!</a:t>
                </a:r>
              </a:p>
              <a:p>
                <a:pPr lvl="1"/>
                <a:r>
                  <a:rPr lang="en-US" dirty="0"/>
                  <a:t>Similarly, we aren’t trying to find deductive arguments, just assess and incorporate the given ones.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CB00D2-11FB-1A7A-EFD3-CD62B77D18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1020721" cy="5032376"/>
              </a:xfrm>
              <a:blipFill>
                <a:blip r:embed="rId3"/>
                <a:stretch>
                  <a:fillRect l="-996" t="-1937" b="-3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825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4663-E0CB-6BCF-96C6-D9372D98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dirty="0"/>
              <a:t>Deductive circuit estimation (3/3)</a:t>
            </a:r>
            <a:br>
              <a:rPr lang="en-US" dirty="0"/>
            </a:br>
            <a:r>
              <a:rPr lang="en-US" sz="29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(Joint work with Paul Christiano, Jacob Hilton, Václav Rozhoň, and Mark Xu)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CB00D2-11FB-1A7A-EFD3-CD62B77D18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1020721" cy="5032376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Our notation for deductive estimation algorithm: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is circuit;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Π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is the set of arguments</a:t>
                </a:r>
              </a:p>
              <a:p>
                <a:r>
                  <a:rPr lang="en-US" dirty="0"/>
                  <a:t>Desiderata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:r>
                  <a:rPr lang="en-US" b="1" dirty="0"/>
                  <a:t>Linearity: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sepChr m:val="∣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</m:d>
                          </m:e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sepChr m:val="∣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e>
                            </m:d>
                          </m:e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</m:d>
                      </m:e>
                    </m:d>
                  </m:oMath>
                </a14:m>
                <a:endParaRPr lang="en-US" b="1" dirty="0"/>
              </a:p>
              <a:p>
                <a:pPr lvl="1"/>
                <a:r>
                  <a:rPr lang="en-US" b="1" dirty="0"/>
                  <a:t>Respect for proofs:</a:t>
                </a:r>
                <a:r>
                  <a:rPr lang="en-US" dirty="0"/>
                  <a:t> a proof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can be turned into an argument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such that</a:t>
                </a:r>
              </a:p>
              <a:p>
                <a:pPr marL="457200" lvl="1" indent="0">
                  <a:buNone/>
                </a:pPr>
                <a:endParaRPr lang="en-US" sz="80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sepChr m:val="∣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sepChr m:val="∣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b="1" dirty="0"/>
                  <a:t>0-1 boundedness: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US" b="1" dirty="0"/>
              </a:p>
              <a:p>
                <a:r>
                  <a:rPr lang="en-US" dirty="0"/>
                  <a:t>We give an algorithm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that satisfies linearity + respect for proofs…</a:t>
                </a:r>
              </a:p>
              <a:p>
                <a:pPr lvl="1"/>
                <a:r>
                  <a:rPr lang="en-US" dirty="0"/>
                  <a:t>…but show that no polynomial-time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can satisfy all three (assuming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𝑃𝑃</m:t>
                    </m:r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/>
                  <a:t>We discuss potential further desiderata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CB00D2-11FB-1A7A-EFD3-CD62B77D18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1020721" cy="5032376"/>
              </a:xfrm>
              <a:blipFill>
                <a:blip r:embed="rId3"/>
                <a:stretch>
                  <a:fillRect l="-996" t="-1937" b="-1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339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4663-E0CB-6BCF-96C6-D9372D985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37915" cy="1325563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Deductive circuit estimation: Future directions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B00D2-11FB-1A7A-EFD3-CD62B77D1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1020721" cy="5032376"/>
          </a:xfrm>
        </p:spPr>
        <p:txBody>
          <a:bodyPr>
            <a:normAutofit/>
          </a:bodyPr>
          <a:lstStyle/>
          <a:p>
            <a:r>
              <a:rPr lang="en-US" dirty="0"/>
              <a:t>Design a good deductive estimation algorithm!</a:t>
            </a:r>
          </a:p>
          <a:p>
            <a:pPr lvl="1"/>
            <a:r>
              <a:rPr lang="en-US" dirty="0"/>
              <a:t>Figure out what “good” means (state some formal desiderata)</a:t>
            </a:r>
          </a:p>
          <a:p>
            <a:pPr lvl="1"/>
            <a:r>
              <a:rPr lang="en-US" dirty="0"/>
              <a:t>Find an algorithm that satisfies those desiderata</a:t>
            </a:r>
          </a:p>
          <a:p>
            <a:r>
              <a:rPr lang="en-US" dirty="0"/>
              <a:t>I find this problem compelling for two reasons</a:t>
            </a:r>
          </a:p>
          <a:p>
            <a:pPr lvl="1"/>
            <a:r>
              <a:rPr lang="en-US" dirty="0"/>
              <a:t>Seems like a fundamental theory problem (understanding and formalizing deductive argumentation)</a:t>
            </a:r>
          </a:p>
          <a:p>
            <a:pPr lvl="1"/>
            <a:r>
              <a:rPr lang="en-US" dirty="0"/>
              <a:t>Potentially useful for the AI alignment problem</a:t>
            </a:r>
          </a:p>
        </p:txBody>
      </p:sp>
    </p:spTree>
    <p:extLst>
      <p:ext uri="{BB962C8B-B14F-4D97-AF65-F5344CB8AC3E}">
        <p14:creationId xmlns:p14="http://schemas.microsoft.com/office/powerpoint/2010/main" val="177131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4663-E0CB-6BCF-96C6-D9372D98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B00D2-11FB-1A7A-EFD3-CD62B77D1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9028"/>
          </a:xfrm>
        </p:spPr>
        <p:txBody>
          <a:bodyPr/>
          <a:lstStyle/>
          <a:p>
            <a:r>
              <a:rPr lang="en-US" dirty="0"/>
              <a:t>What is algorithmic Bayesian epistemology?</a:t>
            </a:r>
          </a:p>
          <a:p>
            <a:r>
              <a:rPr lang="en-US" dirty="0"/>
              <a:t>Technical content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Incentivizing precise forecasts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Arbitrage-free contract functions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Quasi-arithmetic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Learning weights for logarithmic pooling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Robust aggregation of substitutable signals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When does agreement imply accuracy?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Deductive circuit estimation</a:t>
            </a:r>
          </a:p>
          <a:p>
            <a:r>
              <a:rPr lang="en-US" b="1" dirty="0"/>
              <a:t>Conclusion: the most exciting questions in ABE</a:t>
            </a:r>
          </a:p>
        </p:txBody>
      </p:sp>
    </p:spTree>
    <p:extLst>
      <p:ext uri="{BB962C8B-B14F-4D97-AF65-F5344CB8AC3E}">
        <p14:creationId xmlns:p14="http://schemas.microsoft.com/office/powerpoint/2010/main" val="23095793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4663-E0CB-6BCF-96C6-D9372D985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17025" cy="1325563"/>
          </a:xfrm>
        </p:spPr>
        <p:txBody>
          <a:bodyPr/>
          <a:lstStyle/>
          <a:p>
            <a:r>
              <a:rPr lang="en-US" dirty="0"/>
              <a:t>Conclusion: The most exciting questions in ABE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B00D2-11FB-1A7A-EFD3-CD62B77D1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9028"/>
          </a:xfrm>
        </p:spPr>
        <p:txBody>
          <a:bodyPr/>
          <a:lstStyle/>
          <a:p>
            <a:r>
              <a:rPr lang="en-US" dirty="0"/>
              <a:t>I’ve given three highlights:</a:t>
            </a:r>
          </a:p>
          <a:p>
            <a:pPr lvl="1"/>
            <a:r>
              <a:rPr lang="en-US" dirty="0"/>
              <a:t>Finding Bayesian justifications for generalized QA pooling</a:t>
            </a:r>
          </a:p>
          <a:p>
            <a:pPr lvl="1"/>
            <a:r>
              <a:rPr lang="en-US" dirty="0"/>
              <a:t>Further investigating robust aggregation (e.g. w.r.t. KL divergence)</a:t>
            </a:r>
          </a:p>
          <a:p>
            <a:pPr lvl="1"/>
            <a:r>
              <a:rPr lang="en-US" dirty="0"/>
              <a:t>Finding a good deductive circuit estimation algorithm</a:t>
            </a:r>
          </a:p>
          <a:p>
            <a:r>
              <a:rPr lang="en-US" dirty="0"/>
              <a:t>Some other exciting directions:</a:t>
            </a:r>
          </a:p>
          <a:p>
            <a:pPr lvl="1"/>
            <a:r>
              <a:rPr lang="en-US" dirty="0"/>
              <a:t>Sophisticated Bayesian models for forecast aggregation</a:t>
            </a:r>
          </a:p>
          <a:p>
            <a:pPr lvl="1"/>
            <a:r>
              <a:rPr lang="en-US" dirty="0"/>
              <a:t>Wagering mechanisms that produce good aggregate forecasts</a:t>
            </a:r>
          </a:p>
          <a:p>
            <a:r>
              <a:rPr lang="en-US" dirty="0"/>
              <a:t>And many more!</a:t>
            </a:r>
          </a:p>
        </p:txBody>
      </p:sp>
    </p:spTree>
    <p:extLst>
      <p:ext uri="{BB962C8B-B14F-4D97-AF65-F5344CB8AC3E}">
        <p14:creationId xmlns:p14="http://schemas.microsoft.com/office/powerpoint/2010/main" val="5347648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4663-E0CB-6BCF-96C6-D9372D985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17025" cy="1325563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B00D2-11FB-1A7A-EFD3-CD62B77D1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9028"/>
          </a:xfrm>
        </p:spPr>
        <p:txBody>
          <a:bodyPr/>
          <a:lstStyle/>
          <a:p>
            <a:r>
              <a:rPr lang="en-US" dirty="0"/>
              <a:t>My advisor, Tim Roughgarden</a:t>
            </a:r>
          </a:p>
          <a:p>
            <a:r>
              <a:rPr lang="en-US" dirty="0"/>
              <a:t>My undergraduate mentor, Matt Weinberg</a:t>
            </a:r>
          </a:p>
          <a:p>
            <a:r>
              <a:rPr lang="en-US" dirty="0"/>
              <a:t>My research collaborators: Paul Christiano, Raf Frongillo, Jacob Hilton, George Noarov, </a:t>
            </a:r>
            <a:r>
              <a:rPr lang="en-US" sz="2800" dirty="0"/>
              <a:t>Václav Rozhoň, Bo Waggoner, Mark Xu</a:t>
            </a:r>
          </a:p>
          <a:p>
            <a:r>
              <a:rPr lang="en-US" dirty="0"/>
              <a:t>My friends, family, and communities</a:t>
            </a:r>
          </a:p>
        </p:txBody>
      </p:sp>
    </p:spTree>
    <p:extLst>
      <p:ext uri="{BB962C8B-B14F-4D97-AF65-F5344CB8AC3E}">
        <p14:creationId xmlns:p14="http://schemas.microsoft.com/office/powerpoint/2010/main" val="4041747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20841</TotalTime>
  <Words>2635</Words>
  <Application>Microsoft Office PowerPoint</Application>
  <PresentationFormat>Widescreen</PresentationFormat>
  <Paragraphs>321</Paragraphs>
  <Slides>35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Calibri Light</vt:lpstr>
      <vt:lpstr>Cambria Math</vt:lpstr>
      <vt:lpstr>Wingdings</vt:lpstr>
      <vt:lpstr>Office Theme</vt:lpstr>
      <vt:lpstr>Algorithmic Bayesian Epistemology</vt:lpstr>
      <vt:lpstr>Outline</vt:lpstr>
      <vt:lpstr>Outline</vt:lpstr>
      <vt:lpstr>Outline</vt:lpstr>
      <vt:lpstr>Bayesian epistemology</vt:lpstr>
      <vt:lpstr>The algorithmic lens</vt:lpstr>
      <vt:lpstr>Algorithmic Bayesian epistemology (ABE)</vt:lpstr>
      <vt:lpstr>What kinds of constraints?</vt:lpstr>
      <vt:lpstr>Outline</vt:lpstr>
      <vt:lpstr>Background on proper scoring rules</vt:lpstr>
      <vt:lpstr>Incentivizing precision (1/2)  (Joint work with George Noarov and Matt Weinberg)</vt:lpstr>
      <vt:lpstr>Incentivizing precision (2/2) (Joint work with George Noarov and Matt Weinberg)</vt:lpstr>
      <vt:lpstr>Outline</vt:lpstr>
      <vt:lpstr>Arbitrage-free contract functions (Joint work with Tim Roughgarden)</vt:lpstr>
      <vt:lpstr>Outline</vt:lpstr>
      <vt:lpstr>Quasi-arithmetic pooling (1/2)  (Joint work with Tim Roughgarden)</vt:lpstr>
      <vt:lpstr>Quasi-arithmetic pooling (2/2)  (Joint work with Tim Roughgarden)</vt:lpstr>
      <vt:lpstr>QA pooling: Future directions</vt:lpstr>
      <vt:lpstr>Outline</vt:lpstr>
      <vt:lpstr>Learning weights for log pooling (Joint work with Tim Roughgarden)</vt:lpstr>
      <vt:lpstr>Outline</vt:lpstr>
      <vt:lpstr>Robust aggregation of substitutable signals (1/3) (Joint work with Tim Roughgarden)</vt:lpstr>
      <vt:lpstr>PowerPoint Presentation</vt:lpstr>
      <vt:lpstr>Robust aggregation of substitutable signals (3/3) (Joint work with Tim Roughgarden)</vt:lpstr>
      <vt:lpstr>Robust aggregation: Future directions</vt:lpstr>
      <vt:lpstr>Outline</vt:lpstr>
      <vt:lpstr>Does agreement imply accuracy? (Joint work with Raf Frongillo and Bo Waggoner)</vt:lpstr>
      <vt:lpstr>Outline</vt:lpstr>
      <vt:lpstr>Deductive circuit estimation (1/3) (Joint work with Paul Christiano, Jacob Hilton, Václav Rozhoň, and Mark Xu)</vt:lpstr>
      <vt:lpstr>Deductive circuit estimation (2/3) (Joint work with Paul Christiano, Jacob Hilton, Václav Rozhoň, and Mark Xu)</vt:lpstr>
      <vt:lpstr>Deductive circuit estimation (3/3) (Joint work with Paul Christiano, Jacob Hilton, Václav Rozhoň, and Mark Xu)</vt:lpstr>
      <vt:lpstr>Deductive circuit estimation: Future directions</vt:lpstr>
      <vt:lpstr>Outline</vt:lpstr>
      <vt:lpstr>Conclusion: The most exciting questions in ABE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Algorithmic Bayesian Epistemology   Thesis Proposal</dc:title>
  <dc:creator>Eric Neyman</dc:creator>
  <cp:lastModifiedBy>Eric Neyman</cp:lastModifiedBy>
  <cp:revision>80</cp:revision>
  <dcterms:created xsi:type="dcterms:W3CDTF">2023-09-04T20:33:01Z</dcterms:created>
  <dcterms:modified xsi:type="dcterms:W3CDTF">2024-01-24T06:33:56Z</dcterms:modified>
</cp:coreProperties>
</file>